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89" r:id="rId3"/>
    <p:sldId id="288" r:id="rId4"/>
    <p:sldId id="290" r:id="rId5"/>
    <p:sldId id="276" r:id="rId6"/>
    <p:sldId id="279" r:id="rId7"/>
    <p:sldId id="280" r:id="rId8"/>
    <p:sldId id="285" r:id="rId9"/>
    <p:sldId id="286" r:id="rId10"/>
    <p:sldId id="282" r:id="rId11"/>
    <p:sldId id="283" r:id="rId12"/>
    <p:sldId id="278" r:id="rId13"/>
    <p:sldId id="281" r:id="rId14"/>
    <p:sldId id="284" r:id="rId15"/>
    <p:sldId id="287" r:id="rId16"/>
    <p:sldId id="275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60"/>
  </p:normalViewPr>
  <p:slideViewPr>
    <p:cSldViewPr snapToGrid="0" showGuides="1">
      <p:cViewPr>
        <p:scale>
          <a:sx n="68" d="100"/>
          <a:sy n="68" d="100"/>
        </p:scale>
        <p:origin x="-1315" y="-254"/>
      </p:cViewPr>
      <p:guideLst>
        <p:guide orient="horz" pos="1016"/>
        <p:guide pos="2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B57D3-C394-4312-A5A6-A87B3961D5A4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D268A-6092-4D4C-9C03-C0112452BF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10</a:t>
            </a:fld>
            <a:endParaRPr lang="de-D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11</a:t>
            </a:fld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12</a:t>
            </a:fld>
            <a:endParaRPr lang="de-DE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13</a:t>
            </a:fld>
            <a:endParaRPr lang="de-DE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14</a:t>
            </a:fld>
            <a:endParaRPr lang="de-DE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15</a:t>
            </a:fld>
            <a:endParaRPr lang="de-DE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16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5</a:t>
            </a:fld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6</a:t>
            </a:fld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7</a:t>
            </a:fld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268A-6092-4D4C-9C03-C0112452BF3F}" type="slidenum">
              <a:rPr lang="de-DE" smtClean="0"/>
              <a:pPr/>
              <a:t>9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ACA5-FE73-4ACE-B754-88E18B976E27}" type="datetimeFigureOut">
              <a:rPr lang="de-DE" smtClean="0"/>
              <a:pPr/>
              <a:t>05.02.2017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5787C-9ABB-4033-9930-540DF4A598D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3613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VORBEREITUNGEN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lum bright="-7000" contrast="16000"/>
          </a:blip>
          <a:srcRect r="7410"/>
          <a:stretch>
            <a:fillRect/>
          </a:stretch>
        </p:blipFill>
        <p:spPr bwMode="auto">
          <a:xfrm>
            <a:off x="1319841" y="992975"/>
            <a:ext cx="6883879" cy="53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feld 11"/>
          <p:cNvSpPr txBox="1"/>
          <p:nvPr/>
        </p:nvSpPr>
        <p:spPr>
          <a:xfrm rot="245316">
            <a:off x="6333891" y="3367669"/>
            <a:ext cx="1594539" cy="92333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54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54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575370" y="2303242"/>
            <a:ext cx="19107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MENGEN:</a:t>
            </a:r>
          </a:p>
          <a:p>
            <a:endParaRPr lang="de-DE" sz="1400" b="1" u="sng" dirty="0" smtClean="0"/>
          </a:p>
          <a:p>
            <a:r>
              <a:rPr lang="de-DE" sz="1400" b="1" dirty="0" smtClean="0"/>
              <a:t>wie 2014</a:t>
            </a:r>
          </a:p>
          <a:p>
            <a:endParaRPr lang="de-DE" sz="1400" b="1" dirty="0" smtClean="0"/>
          </a:p>
          <a:p>
            <a:r>
              <a:rPr lang="de-DE" sz="1400" b="1" dirty="0" smtClean="0"/>
              <a:t>Kontaktdaten werden </a:t>
            </a:r>
          </a:p>
          <a:p>
            <a:r>
              <a:rPr lang="de-DE" sz="1400" b="1" dirty="0" smtClean="0"/>
              <a:t>nachgeliefert</a:t>
            </a:r>
            <a:endParaRPr lang="de-DE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6546429" y="1247989"/>
            <a:ext cx="2597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u="sng" dirty="0" smtClean="0"/>
              <a:t>LIEFERANTEN:</a:t>
            </a:r>
          </a:p>
          <a:p>
            <a:endParaRPr lang="de-DE" sz="1400" b="1" u="sng" dirty="0" smtClean="0"/>
          </a:p>
        </p:txBody>
      </p:sp>
      <p:sp>
        <p:nvSpPr>
          <p:cNvPr id="38" name="Ellipse 37"/>
          <p:cNvSpPr/>
          <p:nvPr/>
        </p:nvSpPr>
        <p:spPr>
          <a:xfrm>
            <a:off x="155275" y="1172713"/>
            <a:ext cx="431321" cy="44857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692150" y="1155460"/>
            <a:ext cx="1779918" cy="4830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FLAMMKUCHEN</a:t>
            </a:r>
            <a:endParaRPr lang="de-DE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692150" y="1759777"/>
            <a:ext cx="303115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Was: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Öfen, Rohlinge, Zutaten ordern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Team rekrutieren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Einteilung in Schichten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Auf- und Abbau Stand (Technik etc..)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Abholung Öfen in Heidenheim</a:t>
            </a:r>
            <a:endParaRPr lang="de-DE" sz="1400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feld 17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201512" y="1243568"/>
            <a:ext cx="16257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Klassen 7a + 7b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92150" y="1826031"/>
            <a:ext cx="531228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Equipment: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Geschirr (Mensa)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Geschirr (Flammkuchenbretter)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Rollmesser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Schürzen für Helfer (selbst)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Einmal-Handschuhe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Feuerlöscher (Schule)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Mülltüte ( 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Wischlumpen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Gelegenheit f. Hände waschen im Stand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Infoblatt über Inhaltsstoffe (Lieferant)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Küchentücher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Kühlmöglichkeit Teiglinge/Zutaten (Kühlschränke?)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Eimer mit Wasser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Servietten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Schilder und Preislisten aufhängen bzw. auslegen (kommen 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</a:t>
            </a:r>
            <a:r>
              <a:rPr lang="de-DE" sz="1400" dirty="0" smtClean="0"/>
              <a:t> </a:t>
            </a:r>
            <a:r>
              <a:rPr lang="de-DE" sz="1400" dirty="0" smtClean="0">
                <a:sym typeface="Wingdings" pitchFamily="2" charset="2"/>
              </a:rPr>
              <a:t>WKD-Info als Auslage für Stände (kommt zentral)</a:t>
            </a:r>
            <a:endParaRPr lang="de-DE" sz="1400" dirty="0" smtClean="0"/>
          </a:p>
          <a:p>
            <a:endParaRPr lang="de-DE" sz="1400" dirty="0"/>
          </a:p>
        </p:txBody>
      </p:sp>
      <p:sp>
        <p:nvSpPr>
          <p:cNvPr id="34" name="Ellipse 33"/>
          <p:cNvSpPr/>
          <p:nvPr/>
        </p:nvSpPr>
        <p:spPr>
          <a:xfrm>
            <a:off x="155275" y="1172713"/>
            <a:ext cx="431321" cy="44857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692150" y="1155460"/>
            <a:ext cx="1779918" cy="4830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FLAMMKUCHEN</a:t>
            </a:r>
            <a:endParaRPr lang="de-DE" b="1" dirty="0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feld 14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201512" y="1243568"/>
            <a:ext cx="16257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Klassen 7a + 7b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Richtungspfeil 33"/>
          <p:cNvSpPr/>
          <p:nvPr/>
        </p:nvSpPr>
        <p:spPr>
          <a:xfrm>
            <a:off x="237247" y="1101341"/>
            <a:ext cx="1518249" cy="595223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Zentrale Kasse</a:t>
            </a:r>
            <a:endParaRPr lang="de-DE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690113" y="1871933"/>
            <a:ext cx="626261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Was: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Team rekrutieren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Einteilung in Schichten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Wechselgeld organisieren (2040 Euro Münzen u. </a:t>
            </a:r>
            <a:r>
              <a:rPr lang="de-DE" sz="1400" dirty="0" err="1" smtClean="0">
                <a:sym typeface="Wingdings" pitchFamily="2" charset="2"/>
              </a:rPr>
              <a:t>kl</a:t>
            </a:r>
            <a:r>
              <a:rPr lang="de-DE" sz="1400" dirty="0" smtClean="0">
                <a:sym typeface="Wingdings" pitchFamily="2" charset="2"/>
              </a:rPr>
              <a:t>. Scheine  über Michael Rehe)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Wertmarken - Bons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Kassen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Abrechnung – Ermittlung Ergebnis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Überweisung auf Konto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Preislisten auslegen (kommen zentral)</a:t>
            </a:r>
          </a:p>
          <a:p>
            <a:endParaRPr lang="de-DE" sz="1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endParaRPr lang="de-DE" sz="1400" dirty="0" smtClean="0">
              <a:sym typeface="Wingdings" pitchFamily="2" charset="2"/>
            </a:endParaRPr>
          </a:p>
          <a:p>
            <a:r>
              <a:rPr lang="de-DE" sz="1400" dirty="0" smtClean="0">
                <a:sym typeface="Wingdings" pitchFamily="2" charset="2"/>
              </a:rPr>
              <a:t>Harald organisiert 4 Kassen und Bons, Wertmarken</a:t>
            </a:r>
            <a:endParaRPr lang="de-DE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6186488" y="1397000"/>
            <a:ext cx="18870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MENGEN: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Wechselgeld 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4 Kassen (vor allem</a:t>
            </a:r>
          </a:p>
          <a:p>
            <a:r>
              <a:rPr lang="de-DE" sz="1400" dirty="0" smtClean="0">
                <a:sym typeface="Wingdings" pitchFamily="2" charset="2"/>
              </a:rPr>
              <a:t>      für den Anfang)</a:t>
            </a:r>
            <a:endParaRPr lang="de-DE" sz="1400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feld 14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201512" y="1243568"/>
            <a:ext cx="16257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Klassen 8a + 8b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92150" y="1483747"/>
            <a:ext cx="44133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Was: </a:t>
            </a:r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Geträ</a:t>
            </a:r>
            <a:r>
              <a:rPr lang="de-DE" sz="1400" dirty="0" smtClean="0"/>
              <a:t>nke festlegen – Art und Menge</a:t>
            </a:r>
          </a:p>
          <a:p>
            <a:pPr>
              <a:buFont typeface="Wingdings"/>
              <a:buChar char="è"/>
            </a:pPr>
            <a:r>
              <a:rPr lang="de-DE" sz="1400" dirty="0" smtClean="0"/>
              <a:t> Lieferant suchen u. festlegen – Angebote einholen</a:t>
            </a:r>
          </a:p>
          <a:p>
            <a:pPr>
              <a:buFont typeface="Wingdings"/>
              <a:buChar char="è"/>
            </a:pPr>
            <a:r>
              <a:rPr lang="de-DE" sz="1400" dirty="0" smtClean="0"/>
              <a:t> Rechtzeitig bestellen (auf Kommission)</a:t>
            </a:r>
          </a:p>
          <a:p>
            <a:pPr>
              <a:buFont typeface="Wingdings"/>
              <a:buChar char="è"/>
            </a:pPr>
            <a:r>
              <a:rPr lang="de-DE" sz="1400" dirty="0" smtClean="0"/>
              <a:t> Ware entgegen nehmen Lieferschein prüfen</a:t>
            </a:r>
          </a:p>
          <a:p>
            <a:pPr>
              <a:buFont typeface="Wingdings"/>
              <a:buChar char="è"/>
            </a:pPr>
            <a:r>
              <a:rPr lang="de-DE" sz="1400" dirty="0" smtClean="0"/>
              <a:t> Rücknahme  -  zählen Übergabe/Übernahme</a:t>
            </a:r>
          </a:p>
          <a:p>
            <a:pPr>
              <a:buFont typeface="Wingdings"/>
              <a:buChar char="è"/>
            </a:pPr>
            <a:r>
              <a:rPr lang="de-DE" sz="1400" dirty="0" smtClean="0"/>
              <a:t> Team rekrutieren – einteilen in Schichten</a:t>
            </a:r>
          </a:p>
          <a:p>
            <a:pPr>
              <a:buFont typeface="Wingdings"/>
              <a:buChar char="è"/>
            </a:pPr>
            <a:r>
              <a:rPr lang="de-DE" sz="1400" dirty="0" smtClean="0"/>
              <a:t> Regelmäßig Flaschen einsammeln </a:t>
            </a:r>
          </a:p>
          <a:p>
            <a:pPr>
              <a:buFont typeface="Wingdings"/>
              <a:buChar char="è"/>
            </a:pPr>
            <a:r>
              <a:rPr lang="de-DE" sz="1400" dirty="0" smtClean="0"/>
              <a:t> </a:t>
            </a:r>
            <a:r>
              <a:rPr lang="de-DE" sz="1400" dirty="0" smtClean="0">
                <a:sym typeface="Wingdings" pitchFamily="2" charset="2"/>
              </a:rPr>
              <a:t>WKD-Info als Auslage für Stände (kommt 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Tischdecken für Stände (sind vorhanden an der Schule)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Bier-Garnituren ordern</a:t>
            </a:r>
            <a:endParaRPr lang="de-DE" sz="1400" dirty="0" smtClean="0"/>
          </a:p>
          <a:p>
            <a:pPr>
              <a:buFont typeface="Wingdings"/>
              <a:buChar char="è"/>
            </a:pPr>
            <a:endParaRPr lang="de-DE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728128" y="4283516"/>
            <a:ext cx="1917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MENGEN (Ist 2014 + X) </a:t>
            </a:r>
            <a:endParaRPr lang="de-DE" sz="1400" dirty="0"/>
          </a:p>
        </p:txBody>
      </p:sp>
      <p:sp>
        <p:nvSpPr>
          <p:cNvPr id="38" name="Ellipse 37"/>
          <p:cNvSpPr/>
          <p:nvPr/>
        </p:nvSpPr>
        <p:spPr>
          <a:xfrm>
            <a:off x="155275" y="1008819"/>
            <a:ext cx="431321" cy="44857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692150" y="991566"/>
            <a:ext cx="1227826" cy="48307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GETRÄNKE</a:t>
            </a:r>
            <a:endParaRPr lang="de-DE" b="1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feld 41"/>
          <p:cNvSpPr txBox="1"/>
          <p:nvPr/>
        </p:nvSpPr>
        <p:spPr>
          <a:xfrm>
            <a:off x="6196642" y="1397000"/>
            <a:ext cx="25046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LIEFERANTEN: </a:t>
            </a:r>
          </a:p>
          <a:p>
            <a:r>
              <a:rPr lang="de-DE" sz="1400" dirty="0" smtClean="0">
                <a:sym typeface="Wingdings" pitchFamily="2" charset="2"/>
              </a:rPr>
              <a:t>Familie Barth, </a:t>
            </a:r>
            <a:r>
              <a:rPr lang="de-DE" sz="1400" dirty="0" err="1" smtClean="0">
                <a:sym typeface="Wingdings" pitchFamily="2" charset="2"/>
              </a:rPr>
              <a:t>Löwenbräu</a:t>
            </a:r>
            <a:r>
              <a:rPr lang="de-DE" sz="1400" dirty="0" smtClean="0">
                <a:sym typeface="Wingdings" pitchFamily="2" charset="2"/>
              </a:rPr>
              <a:t> Aalen</a:t>
            </a:r>
          </a:p>
          <a:p>
            <a:r>
              <a:rPr lang="de-DE" sz="1400" dirty="0" err="1" smtClean="0">
                <a:sym typeface="Wingdings" pitchFamily="2" charset="2"/>
              </a:rPr>
              <a:t>Lammbräu</a:t>
            </a:r>
            <a:r>
              <a:rPr lang="de-DE" sz="1400" dirty="0" smtClean="0">
                <a:sym typeface="Wingdings" pitchFamily="2" charset="2"/>
              </a:rPr>
              <a:t>, </a:t>
            </a:r>
            <a:r>
              <a:rPr lang="de-DE" sz="1400" dirty="0" err="1" smtClean="0">
                <a:sym typeface="Wingdings" pitchFamily="2" charset="2"/>
              </a:rPr>
              <a:t>Untergröningen</a:t>
            </a:r>
            <a:endParaRPr lang="de-DE" sz="1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endParaRPr lang="de-DE" sz="1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endParaRPr lang="de-DE" sz="1400" dirty="0"/>
          </a:p>
        </p:txBody>
      </p:sp>
      <p:sp>
        <p:nvSpPr>
          <p:cNvPr id="19" name="Textfeld 18"/>
          <p:cNvSpPr txBox="1"/>
          <p:nvPr/>
        </p:nvSpPr>
        <p:spPr>
          <a:xfrm>
            <a:off x="6281378" y="2035834"/>
            <a:ext cx="143904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MENGEN: 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60 Garnituren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Faltpavillons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Schirme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X-Box</a:t>
            </a:r>
          </a:p>
          <a:p>
            <a:pPr>
              <a:buFont typeface="Wingdings"/>
              <a:buChar char="è"/>
            </a:pPr>
            <a:endParaRPr lang="de-DE" sz="1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endParaRPr lang="de-DE" sz="1400" dirty="0"/>
          </a:p>
        </p:txBody>
      </p:sp>
      <p:sp>
        <p:nvSpPr>
          <p:cNvPr id="20" name="Textfeld 19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201512" y="1243568"/>
            <a:ext cx="16257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Klassen 9a + 9b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92150" y="1880552"/>
            <a:ext cx="5272213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Equipment: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Trinkhalme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Öffner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Tische</a:t>
            </a:r>
          </a:p>
          <a:p>
            <a:pPr>
              <a:buFont typeface="Wingdings"/>
              <a:buChar char="è"/>
            </a:pPr>
            <a:r>
              <a:rPr lang="de-DE" sz="1400" dirty="0" smtClean="0"/>
              <a:t> Wischtücher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Schilder und Preislisten aufhängen bzw. auslegen (kommen zentral)</a:t>
            </a:r>
            <a:endParaRPr lang="de-DE" sz="1400" dirty="0" smtClean="0"/>
          </a:p>
          <a:p>
            <a:pPr>
              <a:buFont typeface="Wingdings"/>
              <a:buChar char="è"/>
            </a:pPr>
            <a:endParaRPr lang="de-DE" sz="1400" dirty="0"/>
          </a:p>
        </p:txBody>
      </p:sp>
      <p:sp>
        <p:nvSpPr>
          <p:cNvPr id="38" name="Ellipse 37"/>
          <p:cNvSpPr/>
          <p:nvPr/>
        </p:nvSpPr>
        <p:spPr>
          <a:xfrm>
            <a:off x="155275" y="1172713"/>
            <a:ext cx="431321" cy="44857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692150" y="1155460"/>
            <a:ext cx="1227826" cy="48307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GETRÄNKE</a:t>
            </a:r>
            <a:endParaRPr lang="de-DE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feld 14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201512" y="1243568"/>
            <a:ext cx="16257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Klassen 9a + 9b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Richtungspfeil 33"/>
          <p:cNvSpPr/>
          <p:nvPr/>
        </p:nvSpPr>
        <p:spPr>
          <a:xfrm>
            <a:off x="237247" y="1101341"/>
            <a:ext cx="1518249" cy="595223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Zentrale Aufgaben</a:t>
            </a:r>
            <a:endParaRPr lang="de-DE" sz="1400" dirty="0"/>
          </a:p>
        </p:txBody>
      </p:sp>
      <p:sp>
        <p:nvSpPr>
          <p:cNvPr id="37" name="Richtungspfeil 36"/>
          <p:cNvSpPr/>
          <p:nvPr/>
        </p:nvSpPr>
        <p:spPr>
          <a:xfrm>
            <a:off x="2762749" y="1814452"/>
            <a:ext cx="1086350" cy="376652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Technik</a:t>
            </a:r>
            <a:endParaRPr lang="de-DE" sz="1400" dirty="0"/>
          </a:p>
        </p:txBody>
      </p:sp>
      <p:sp>
        <p:nvSpPr>
          <p:cNvPr id="43" name="Richtungspfeil 42"/>
          <p:cNvSpPr/>
          <p:nvPr/>
        </p:nvSpPr>
        <p:spPr>
          <a:xfrm>
            <a:off x="4467934" y="2898502"/>
            <a:ext cx="1086350" cy="376652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Kommun.</a:t>
            </a:r>
            <a:endParaRPr lang="de-DE" sz="1400" dirty="0"/>
          </a:p>
        </p:txBody>
      </p:sp>
      <p:sp>
        <p:nvSpPr>
          <p:cNvPr id="44" name="Richtungspfeil 43"/>
          <p:cNvSpPr/>
          <p:nvPr/>
        </p:nvSpPr>
        <p:spPr>
          <a:xfrm>
            <a:off x="3645549" y="2369417"/>
            <a:ext cx="1086350" cy="376652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Kasse</a:t>
            </a:r>
            <a:endParaRPr lang="de-DE" sz="1400" dirty="0"/>
          </a:p>
        </p:txBody>
      </p:sp>
      <p:sp>
        <p:nvSpPr>
          <p:cNvPr id="19" name="Textfeld 18"/>
          <p:cNvSpPr txBox="1"/>
          <p:nvPr/>
        </p:nvSpPr>
        <p:spPr>
          <a:xfrm>
            <a:off x="4848079" y="2406769"/>
            <a:ext cx="147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ym typeface="Wingdings" pitchFamily="2" charset="2"/>
              </a:rPr>
              <a:t> </a:t>
            </a:r>
            <a:r>
              <a:rPr lang="de-DE" sz="1200" dirty="0" smtClean="0"/>
              <a:t>siehe Chart Kasse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5673340" y="2852468"/>
            <a:ext cx="1174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ym typeface="Wingdings" pitchFamily="2" charset="2"/>
              </a:rPr>
              <a:t> </a:t>
            </a:r>
            <a:r>
              <a:rPr lang="de-DE" sz="1200" dirty="0" smtClean="0"/>
              <a:t>siehe Chart </a:t>
            </a:r>
            <a:br>
              <a:rPr lang="de-DE" sz="1200" dirty="0" smtClean="0"/>
            </a:br>
            <a:r>
              <a:rPr lang="de-DE" sz="1200" dirty="0" smtClean="0"/>
              <a:t>Kommunikation</a:t>
            </a:r>
            <a:endParaRPr lang="de-DE" sz="1200" dirty="0"/>
          </a:p>
        </p:txBody>
      </p:sp>
      <p:sp>
        <p:nvSpPr>
          <p:cNvPr id="28" name="Textfeld 27"/>
          <p:cNvSpPr txBox="1"/>
          <p:nvPr/>
        </p:nvSpPr>
        <p:spPr>
          <a:xfrm>
            <a:off x="34513" y="2022937"/>
            <a:ext cx="3994023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u="sng" dirty="0" smtClean="0"/>
              <a:t>Was/Equipment: </a:t>
            </a:r>
          </a:p>
          <a:p>
            <a:endParaRPr lang="de-DE" sz="500" b="1" u="sng" dirty="0" smtClean="0"/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Preisschilder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Preislisten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Servietten für Stände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Info Auslage für WKD für Stände (</a:t>
            </a:r>
            <a:r>
              <a:rPr lang="de-DE" sz="1200" dirty="0" err="1" smtClean="0">
                <a:sym typeface="Wingdings" pitchFamily="2" charset="2"/>
              </a:rPr>
              <a:t>alergene</a:t>
            </a:r>
            <a:r>
              <a:rPr lang="de-DE" sz="1200" dirty="0" smtClean="0">
                <a:sym typeface="Wingdings" pitchFamily="2" charset="2"/>
              </a:rPr>
              <a:t> Stoffe)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Kommunikation (siehe Kommunikation)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Technik – Mikro, Stromnetz aufbauen – Strom verteilen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Bilder und Video machen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Einmal-Handschuhe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Mülltüten (blau)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Alufolie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Erste Hilfekoffer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Preise festlegen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Kasse (siehe zentrale Kasse)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 Ersthelfer festlegen</a:t>
            </a:r>
          </a:p>
          <a:p>
            <a:pPr>
              <a:buFont typeface="Wingdings"/>
              <a:buChar char="è"/>
            </a:pPr>
            <a:r>
              <a:rPr lang="de-DE" sz="1200" dirty="0" smtClean="0">
                <a:sym typeface="Wingdings" pitchFamily="2" charset="2"/>
              </a:rPr>
              <a:t>Tisch-Deko</a:t>
            </a:r>
          </a:p>
          <a:p>
            <a:endParaRPr lang="de-DE" sz="1200" dirty="0"/>
          </a:p>
        </p:txBody>
      </p:sp>
      <p:sp>
        <p:nvSpPr>
          <p:cNvPr id="18" name="Textfeld 17"/>
          <p:cNvSpPr txBox="1"/>
          <p:nvPr/>
        </p:nvSpPr>
        <p:spPr>
          <a:xfrm>
            <a:off x="3602948" y="1243568"/>
            <a:ext cx="16257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Klassen 9a + 9b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Richtungspfeil 33"/>
          <p:cNvSpPr/>
          <p:nvPr/>
        </p:nvSpPr>
        <p:spPr>
          <a:xfrm>
            <a:off x="237247" y="1101341"/>
            <a:ext cx="1518249" cy="595223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Kommunikation</a:t>
            </a:r>
            <a:endParaRPr lang="de-DE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690113" y="1871933"/>
            <a:ext cx="5480346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Was: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Aufforderungsschreiben  für Elternvertreter (EV) „Bitte um Mitarbeit“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Einladungsschreiben an die gesamte Schulgemeinschaft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Flyer Rahmenprogramm entwerfen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Einladungsschreiben an Leitungen und Lehrerkollegium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Aktualisierung Homepage – vorher/nachher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Dankschreiben an Alle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Dankschreiben an Partner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Presseartikel</a:t>
            </a:r>
            <a:endParaRPr lang="de-DE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690563" y="4206811"/>
            <a:ext cx="8947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Wer: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9er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Schule</a:t>
            </a:r>
            <a:endParaRPr lang="de-DE" sz="14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feld 14"/>
          <p:cNvSpPr txBox="1"/>
          <p:nvPr/>
        </p:nvSpPr>
        <p:spPr>
          <a:xfrm rot="245316">
            <a:off x="8273788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201512" y="1243568"/>
            <a:ext cx="16257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Klassen 9a + 9b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54170" y="1091199"/>
            <a:ext cx="6211124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342900">
              <a:lnSpc>
                <a:spcPct val="150000"/>
              </a:lnSpc>
              <a:buClr>
                <a:srgbClr val="C00000"/>
              </a:buClr>
              <a:buSzPct val="200000"/>
              <a:buFont typeface="Wingdings" pitchFamily="2" charset="2"/>
              <a:buChar char="§"/>
            </a:pPr>
            <a:r>
              <a:rPr lang="de-DE" sz="1400" dirty="0" smtClean="0"/>
              <a:t>2.Sommerfest im neuen Gebäude</a:t>
            </a:r>
          </a:p>
          <a:p>
            <a:pPr marL="342900" indent="342900">
              <a:lnSpc>
                <a:spcPct val="150000"/>
              </a:lnSpc>
              <a:buClr>
                <a:srgbClr val="C00000"/>
              </a:buClr>
              <a:buSzPct val="200000"/>
              <a:buFont typeface="Wingdings" pitchFamily="2" charset="2"/>
              <a:buChar char="§"/>
            </a:pPr>
            <a:r>
              <a:rPr lang="de-DE" sz="1400" dirty="0" smtClean="0"/>
              <a:t>Organisation über die Klassen in Eigenregie – dezentrale Orga. am Stand</a:t>
            </a:r>
          </a:p>
          <a:p>
            <a:pPr marL="342900" indent="342900">
              <a:lnSpc>
                <a:spcPct val="150000"/>
              </a:lnSpc>
              <a:buClr>
                <a:srgbClr val="C00000"/>
              </a:buClr>
              <a:buSzPct val="200000"/>
              <a:buFont typeface="Wingdings" pitchFamily="2" charset="2"/>
              <a:buChar char="§"/>
            </a:pPr>
            <a:r>
              <a:rPr lang="de-DE" sz="1400" dirty="0" smtClean="0"/>
              <a:t>Mehr Einbindung der Schüler (vor allem Klassen 8 + 7)</a:t>
            </a:r>
          </a:p>
          <a:p>
            <a:pPr marL="342900" indent="342900">
              <a:lnSpc>
                <a:spcPct val="150000"/>
              </a:lnSpc>
              <a:buClr>
                <a:srgbClr val="C00000"/>
              </a:buClr>
              <a:buSzPct val="200000"/>
              <a:buFont typeface="Wingdings" pitchFamily="2" charset="2"/>
              <a:buChar char="§"/>
            </a:pPr>
            <a:r>
              <a:rPr lang="de-DE" sz="1400" dirty="0" smtClean="0"/>
              <a:t>Gäste-Potential (3 Pers. pro Familie): rd. 800 Personen max. eher weniger</a:t>
            </a:r>
          </a:p>
          <a:p>
            <a:pPr marL="342900" indent="342900">
              <a:lnSpc>
                <a:spcPct val="150000"/>
              </a:lnSpc>
              <a:buClr>
                <a:srgbClr val="C00000"/>
              </a:buClr>
              <a:buSzPct val="200000"/>
              <a:buFont typeface="Wingdings" pitchFamily="2" charset="2"/>
              <a:buChar char="§"/>
            </a:pPr>
            <a:r>
              <a:rPr lang="de-DE" sz="1400" dirty="0" smtClean="0"/>
              <a:t>Zeitfenster: 15.45 – 19.30/20.00 Uhr  max: 4 Stunden-je nach Situation</a:t>
            </a:r>
          </a:p>
          <a:p>
            <a:pPr marL="342900" indent="342900">
              <a:lnSpc>
                <a:spcPct val="150000"/>
              </a:lnSpc>
              <a:buClr>
                <a:srgbClr val="C00000"/>
              </a:buClr>
              <a:buSzPct val="200000"/>
            </a:pPr>
            <a:endParaRPr lang="de-DE" sz="1400" dirty="0" smtClean="0"/>
          </a:p>
          <a:p>
            <a:pPr marL="342900" indent="342900">
              <a:lnSpc>
                <a:spcPct val="150000"/>
              </a:lnSpc>
              <a:buClr>
                <a:srgbClr val="C00000"/>
              </a:buClr>
              <a:buSzPct val="200000"/>
              <a:buFont typeface="Wingdings" pitchFamily="2" charset="2"/>
              <a:buChar char="§"/>
            </a:pPr>
            <a:r>
              <a:rPr lang="de-DE" sz="1400" dirty="0" smtClean="0"/>
              <a:t>Programm:  Programm der Schule</a:t>
            </a:r>
          </a:p>
          <a:p>
            <a:pPr marL="342900" indent="342900">
              <a:lnSpc>
                <a:spcPct val="150000"/>
              </a:lnSpc>
              <a:buClr>
                <a:srgbClr val="C00000"/>
              </a:buClr>
              <a:buSzPct val="200000"/>
              <a:buFont typeface="Wingdings" pitchFamily="2" charset="2"/>
              <a:buChar char="§"/>
            </a:pPr>
            <a:r>
              <a:rPr lang="de-DE" sz="1400" dirty="0" smtClean="0"/>
              <a:t>Moderation über Schüler</a:t>
            </a:r>
          </a:p>
          <a:p>
            <a:pPr marL="342900" indent="342900">
              <a:lnSpc>
                <a:spcPct val="150000"/>
              </a:lnSpc>
              <a:buClr>
                <a:srgbClr val="C00000"/>
              </a:buClr>
              <a:buSzPct val="200000"/>
              <a:buFont typeface="Wingdings" pitchFamily="2" charset="2"/>
              <a:buChar char="§"/>
            </a:pPr>
            <a:r>
              <a:rPr lang="de-DE" sz="1400" dirty="0" smtClean="0"/>
              <a:t>Ausschank alkoholische Getränke (Bier)</a:t>
            </a:r>
            <a:endParaRPr lang="de-DE" sz="900" dirty="0" smtClean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615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RAHMEN-VORAUSSETZUNGEN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feld 12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71631" y="3341277"/>
            <a:ext cx="1147313" cy="48307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GRILLEN</a:t>
            </a:r>
            <a:endParaRPr lang="de-DE" b="1" dirty="0"/>
          </a:p>
        </p:txBody>
      </p:sp>
      <p:sp>
        <p:nvSpPr>
          <p:cNvPr id="19" name="Rechteck 18"/>
          <p:cNvSpPr/>
          <p:nvPr/>
        </p:nvSpPr>
        <p:spPr>
          <a:xfrm>
            <a:off x="1857606" y="3347027"/>
            <a:ext cx="1227826" cy="48307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GETRÄNKE</a:t>
            </a:r>
            <a:endParaRPr lang="de-DE" b="1" dirty="0"/>
          </a:p>
        </p:txBody>
      </p:sp>
      <p:sp>
        <p:nvSpPr>
          <p:cNvPr id="20" name="Rechteck 19"/>
          <p:cNvSpPr/>
          <p:nvPr/>
        </p:nvSpPr>
        <p:spPr>
          <a:xfrm>
            <a:off x="3306843" y="3344152"/>
            <a:ext cx="1779918" cy="4830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FLAMMKUCHEN</a:t>
            </a:r>
            <a:endParaRPr lang="de-DE" b="1" dirty="0"/>
          </a:p>
        </p:txBody>
      </p:sp>
      <p:sp>
        <p:nvSpPr>
          <p:cNvPr id="27" name="Rechteck 26"/>
          <p:cNvSpPr/>
          <p:nvPr/>
        </p:nvSpPr>
        <p:spPr>
          <a:xfrm>
            <a:off x="7093756" y="3338401"/>
            <a:ext cx="1147313" cy="48307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CREPES ?</a:t>
            </a:r>
            <a:endParaRPr lang="de-DE" b="1" dirty="0"/>
          </a:p>
        </p:txBody>
      </p:sp>
      <p:grpSp>
        <p:nvGrpSpPr>
          <p:cNvPr id="2" name="Gruppieren 40"/>
          <p:cNvGrpSpPr/>
          <p:nvPr/>
        </p:nvGrpSpPr>
        <p:grpSpPr>
          <a:xfrm>
            <a:off x="487412" y="1963982"/>
            <a:ext cx="7496348" cy="606814"/>
            <a:chOff x="232913" y="1733910"/>
            <a:chExt cx="7496348" cy="606814"/>
          </a:xfrm>
        </p:grpSpPr>
        <p:sp>
          <p:nvSpPr>
            <p:cNvPr id="34" name="Richtungspfeil 33"/>
            <p:cNvSpPr/>
            <p:nvPr/>
          </p:nvSpPr>
          <p:spPr>
            <a:xfrm>
              <a:off x="232913" y="1733910"/>
              <a:ext cx="1518249" cy="595223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Kommunikation</a:t>
              </a:r>
              <a:endParaRPr lang="de-DE" sz="1400" dirty="0"/>
            </a:p>
          </p:txBody>
        </p:sp>
        <p:sp>
          <p:nvSpPr>
            <p:cNvPr id="37" name="Richtungspfeil 36"/>
            <p:cNvSpPr/>
            <p:nvPr/>
          </p:nvSpPr>
          <p:spPr>
            <a:xfrm>
              <a:off x="2231365" y="1745501"/>
              <a:ext cx="1518249" cy="595223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Aufbau</a:t>
              </a:r>
              <a:endParaRPr lang="de-DE" sz="1400" dirty="0"/>
            </a:p>
          </p:txBody>
        </p:sp>
        <p:sp>
          <p:nvSpPr>
            <p:cNvPr id="38" name="Richtungspfeil 37"/>
            <p:cNvSpPr/>
            <p:nvPr/>
          </p:nvSpPr>
          <p:spPr>
            <a:xfrm>
              <a:off x="4221190" y="1745501"/>
              <a:ext cx="1518249" cy="595223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Zentrale Aufgaben</a:t>
              </a:r>
              <a:endParaRPr lang="de-DE" sz="1400" dirty="0"/>
            </a:p>
          </p:txBody>
        </p:sp>
        <p:sp>
          <p:nvSpPr>
            <p:cNvPr id="39" name="Richtungspfeil 38"/>
            <p:cNvSpPr/>
            <p:nvPr/>
          </p:nvSpPr>
          <p:spPr>
            <a:xfrm>
              <a:off x="6211012" y="1745501"/>
              <a:ext cx="1518249" cy="595223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Abbau</a:t>
              </a:r>
              <a:endParaRPr lang="de-DE" sz="1400" dirty="0"/>
            </a:p>
          </p:txBody>
        </p:sp>
      </p:grpSp>
      <p:sp>
        <p:nvSpPr>
          <p:cNvPr id="42" name="Geschweifte Klammer rechts 41"/>
          <p:cNvSpPr/>
          <p:nvPr/>
        </p:nvSpPr>
        <p:spPr>
          <a:xfrm rot="5400000">
            <a:off x="3088257" y="1224951"/>
            <a:ext cx="741870" cy="5969479"/>
          </a:xfrm>
          <a:prstGeom prst="rightBrace">
            <a:avLst>
              <a:gd name="adj1" fmla="val 115085"/>
              <a:gd name="adj2" fmla="val 76218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3" name="Richtungspfeil 42"/>
          <p:cNvSpPr/>
          <p:nvPr/>
        </p:nvSpPr>
        <p:spPr>
          <a:xfrm>
            <a:off x="1148771" y="4787570"/>
            <a:ext cx="1518249" cy="595223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Zentrale Kasse</a:t>
            </a:r>
            <a:endParaRPr lang="de-DE" sz="1400" dirty="0"/>
          </a:p>
        </p:txBody>
      </p:sp>
      <p:sp>
        <p:nvSpPr>
          <p:cNvPr id="44" name="Rechteck 43"/>
          <p:cNvSpPr/>
          <p:nvPr/>
        </p:nvSpPr>
        <p:spPr>
          <a:xfrm>
            <a:off x="5322493" y="3344152"/>
            <a:ext cx="1147313" cy="483079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KUCHEN</a:t>
            </a:r>
            <a:endParaRPr lang="de-DE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feld 27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-69008" y="273891"/>
            <a:ext cx="7221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VORSCHLAG-AUFGABENVERTEILUNG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2192739" y="1414728"/>
            <a:ext cx="1835390" cy="1198612"/>
            <a:chOff x="1668642" y="1414728"/>
            <a:chExt cx="1835390" cy="1198612"/>
          </a:xfrm>
        </p:grpSpPr>
        <p:sp>
          <p:nvSpPr>
            <p:cNvPr id="18" name="Rechteck 17"/>
            <p:cNvSpPr/>
            <p:nvPr/>
          </p:nvSpPr>
          <p:spPr>
            <a:xfrm>
              <a:off x="1668642" y="2130261"/>
              <a:ext cx="1835390" cy="483079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KAFFEE-KUCHEN</a:t>
              </a:r>
              <a:endParaRPr lang="de-DE" b="1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766520" y="1414728"/>
              <a:ext cx="1625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Klassen 6a + 6b</a:t>
              </a:r>
              <a:endParaRPr lang="de-DE" dirty="0"/>
            </a:p>
          </p:txBody>
        </p:sp>
        <p:sp>
          <p:nvSpPr>
            <p:cNvPr id="32" name="Geschweifte Klammer rechts 31"/>
            <p:cNvSpPr/>
            <p:nvPr/>
          </p:nvSpPr>
          <p:spPr>
            <a:xfrm rot="16200000">
              <a:off x="2421867" y="1067126"/>
              <a:ext cx="323491" cy="1785665"/>
            </a:xfrm>
            <a:prstGeom prst="rightBrace">
              <a:avLst>
                <a:gd name="adj1" fmla="val 69667"/>
                <a:gd name="adj2" fmla="val 5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8" name="Gruppieren 37"/>
          <p:cNvGrpSpPr/>
          <p:nvPr/>
        </p:nvGrpSpPr>
        <p:grpSpPr>
          <a:xfrm>
            <a:off x="283455" y="1428234"/>
            <a:ext cx="1625766" cy="1184770"/>
            <a:chOff x="149643" y="1428234"/>
            <a:chExt cx="1625766" cy="1184770"/>
          </a:xfrm>
        </p:grpSpPr>
        <p:sp>
          <p:nvSpPr>
            <p:cNvPr id="16" name="Rechteck 15"/>
            <p:cNvSpPr/>
            <p:nvPr/>
          </p:nvSpPr>
          <p:spPr>
            <a:xfrm>
              <a:off x="364346" y="2129925"/>
              <a:ext cx="1147313" cy="483079"/>
            </a:xfrm>
            <a:prstGeom prst="rect">
              <a:avLst/>
            </a:prstGeom>
            <a:solidFill>
              <a:srgbClr val="0066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GRILLEN</a:t>
              </a:r>
              <a:endParaRPr lang="de-DE" b="1" dirty="0"/>
            </a:p>
          </p:txBody>
        </p:sp>
        <p:sp>
          <p:nvSpPr>
            <p:cNvPr id="30" name="Geschweifte Klammer rechts 29"/>
            <p:cNvSpPr/>
            <p:nvPr/>
          </p:nvSpPr>
          <p:spPr>
            <a:xfrm rot="16200000">
              <a:off x="782849" y="1421177"/>
              <a:ext cx="323491" cy="1112807"/>
            </a:xfrm>
            <a:prstGeom prst="rightBrace">
              <a:avLst>
                <a:gd name="adj1" fmla="val 69667"/>
                <a:gd name="adj2" fmla="val 5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149643" y="1428234"/>
              <a:ext cx="1625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Klassen 5a + 5b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580611" y="1428234"/>
            <a:ext cx="1781952" cy="1193681"/>
            <a:chOff x="3666229" y="1428234"/>
            <a:chExt cx="1781952" cy="1193681"/>
          </a:xfrm>
        </p:grpSpPr>
        <p:sp>
          <p:nvSpPr>
            <p:cNvPr id="19" name="Rechteck 18"/>
            <p:cNvSpPr/>
            <p:nvPr/>
          </p:nvSpPr>
          <p:spPr>
            <a:xfrm>
              <a:off x="3668263" y="2138836"/>
              <a:ext cx="1779918" cy="48307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FLAMMKUCHEN</a:t>
              </a:r>
              <a:endParaRPr lang="de-DE" b="1" dirty="0"/>
            </a:p>
          </p:txBody>
        </p:sp>
        <p:sp>
          <p:nvSpPr>
            <p:cNvPr id="35" name="Geschweifte Klammer rechts 34"/>
            <p:cNvSpPr/>
            <p:nvPr/>
          </p:nvSpPr>
          <p:spPr>
            <a:xfrm rot="16200000">
              <a:off x="4387254" y="1082940"/>
              <a:ext cx="315779" cy="1757829"/>
            </a:xfrm>
            <a:prstGeom prst="rightBrace">
              <a:avLst>
                <a:gd name="adj1" fmla="val 69667"/>
                <a:gd name="adj2" fmla="val 5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738674" y="1428234"/>
              <a:ext cx="1625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Klassen 7a + 7b</a:t>
              </a:r>
              <a:endParaRPr lang="de-DE" dirty="0"/>
            </a:p>
          </p:txBody>
        </p:sp>
      </p:grpSp>
      <p:sp>
        <p:nvSpPr>
          <p:cNvPr id="41" name="Textfeld 40"/>
          <p:cNvSpPr txBox="1"/>
          <p:nvPr/>
        </p:nvSpPr>
        <p:spPr>
          <a:xfrm>
            <a:off x="3692222" y="3610259"/>
            <a:ext cx="3650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Alle Klassen: </a:t>
            </a:r>
          </a:p>
          <a:p>
            <a:endParaRPr lang="de-DE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de-DE" dirty="0" smtClean="0"/>
              <a:t> bringen 3 Kuchen</a:t>
            </a:r>
          </a:p>
          <a:p>
            <a:pPr>
              <a:buFont typeface="Wingdings"/>
              <a:buChar char="è"/>
            </a:pPr>
            <a:r>
              <a:rPr lang="de-DE" dirty="0" smtClean="0"/>
              <a:t> 2 Helfer Aufbau u. 2 Helfer Abbau</a:t>
            </a:r>
          </a:p>
        </p:txBody>
      </p:sp>
      <p:grpSp>
        <p:nvGrpSpPr>
          <p:cNvPr id="47" name="Gruppieren 46"/>
          <p:cNvGrpSpPr/>
          <p:nvPr/>
        </p:nvGrpSpPr>
        <p:grpSpPr>
          <a:xfrm>
            <a:off x="6809169" y="1426230"/>
            <a:ext cx="2033747" cy="1191968"/>
            <a:chOff x="6809169" y="1426230"/>
            <a:chExt cx="2033747" cy="1191968"/>
          </a:xfrm>
        </p:grpSpPr>
        <p:grpSp>
          <p:nvGrpSpPr>
            <p:cNvPr id="28" name="Gruppieren 27"/>
            <p:cNvGrpSpPr/>
            <p:nvPr/>
          </p:nvGrpSpPr>
          <p:grpSpPr>
            <a:xfrm>
              <a:off x="7026669" y="1426230"/>
              <a:ext cx="1625766" cy="715602"/>
              <a:chOff x="7048971" y="1426230"/>
              <a:chExt cx="1625766" cy="715602"/>
            </a:xfrm>
          </p:grpSpPr>
          <p:sp>
            <p:nvSpPr>
              <p:cNvPr id="39" name="Textfeld 38"/>
              <p:cNvSpPr txBox="1"/>
              <p:nvPr/>
            </p:nvSpPr>
            <p:spPr>
              <a:xfrm>
                <a:off x="7048971" y="1426230"/>
                <a:ext cx="16257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Klassen 8a + 8b</a:t>
                </a:r>
                <a:endParaRPr lang="de-DE" dirty="0"/>
              </a:p>
            </p:txBody>
          </p:sp>
          <p:sp>
            <p:nvSpPr>
              <p:cNvPr id="40" name="Geschweifte Klammer rechts 39"/>
              <p:cNvSpPr/>
              <p:nvPr/>
            </p:nvSpPr>
            <p:spPr>
              <a:xfrm rot="16200000">
                <a:off x="7678685" y="1364736"/>
                <a:ext cx="323491" cy="1230702"/>
              </a:xfrm>
              <a:prstGeom prst="rightBrace">
                <a:avLst>
                  <a:gd name="adj1" fmla="val 69667"/>
                  <a:gd name="adj2" fmla="val 50000"/>
                </a:avLst>
              </a:prstGeom>
              <a:ln w="349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46" name="Rechteck 45"/>
            <p:cNvSpPr/>
            <p:nvPr/>
          </p:nvSpPr>
          <p:spPr>
            <a:xfrm>
              <a:off x="6809169" y="2135119"/>
              <a:ext cx="2033747" cy="483079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ZENTRALE  KASSE</a:t>
              </a:r>
              <a:endParaRPr lang="de-DE" b="1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59683" y="2976557"/>
            <a:ext cx="1712374" cy="2411580"/>
            <a:chOff x="159683" y="2675480"/>
            <a:chExt cx="1712374" cy="2411580"/>
          </a:xfrm>
        </p:grpSpPr>
        <p:grpSp>
          <p:nvGrpSpPr>
            <p:cNvPr id="48" name="Gruppieren 47"/>
            <p:cNvGrpSpPr/>
            <p:nvPr/>
          </p:nvGrpSpPr>
          <p:grpSpPr>
            <a:xfrm>
              <a:off x="346234" y="3376621"/>
              <a:ext cx="1525823" cy="1710439"/>
              <a:chOff x="346234" y="3376621"/>
              <a:chExt cx="1525823" cy="1710439"/>
            </a:xfrm>
          </p:grpSpPr>
          <p:sp>
            <p:nvSpPr>
              <p:cNvPr id="20" name="Rechteck 19"/>
              <p:cNvSpPr/>
              <p:nvPr/>
            </p:nvSpPr>
            <p:spPr>
              <a:xfrm>
                <a:off x="349408" y="3376621"/>
                <a:ext cx="1227826" cy="483079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/>
                  <a:t>GETRÄNKE</a:t>
                </a:r>
                <a:endParaRPr lang="de-DE" b="1" dirty="0"/>
              </a:p>
            </p:txBody>
          </p:sp>
          <p:sp>
            <p:nvSpPr>
              <p:cNvPr id="44" name="Richtungspfeil 43"/>
              <p:cNvSpPr/>
              <p:nvPr/>
            </p:nvSpPr>
            <p:spPr>
              <a:xfrm>
                <a:off x="346234" y="4609767"/>
                <a:ext cx="1518249" cy="477293"/>
              </a:xfrm>
              <a:prstGeom prst="homePlat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/>
                  <a:t>Kommunikation</a:t>
                </a:r>
                <a:endParaRPr lang="de-DE" sz="1400" dirty="0"/>
              </a:p>
            </p:txBody>
          </p:sp>
          <p:sp>
            <p:nvSpPr>
              <p:cNvPr id="45" name="Richtungspfeil 44"/>
              <p:cNvSpPr/>
              <p:nvPr/>
            </p:nvSpPr>
            <p:spPr>
              <a:xfrm>
                <a:off x="353808" y="4001089"/>
                <a:ext cx="1518249" cy="483557"/>
              </a:xfrm>
              <a:prstGeom prst="homePlat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/>
                  <a:t>Zentrale Aufgaben</a:t>
                </a:r>
                <a:endParaRPr lang="de-DE" sz="1400" dirty="0"/>
              </a:p>
            </p:txBody>
          </p:sp>
        </p:grpSp>
        <p:sp>
          <p:nvSpPr>
            <p:cNvPr id="49" name="Textfeld 48"/>
            <p:cNvSpPr txBox="1"/>
            <p:nvPr/>
          </p:nvSpPr>
          <p:spPr>
            <a:xfrm>
              <a:off x="159683" y="2675480"/>
              <a:ext cx="1625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Klassen 9a + 9b</a:t>
              </a:r>
              <a:endParaRPr lang="de-DE" dirty="0"/>
            </a:p>
          </p:txBody>
        </p:sp>
        <p:sp>
          <p:nvSpPr>
            <p:cNvPr id="50" name="Geschweifte Klammer rechts 49"/>
            <p:cNvSpPr/>
            <p:nvPr/>
          </p:nvSpPr>
          <p:spPr>
            <a:xfrm rot="16200000">
              <a:off x="802855" y="2587653"/>
              <a:ext cx="323491" cy="1230702"/>
            </a:xfrm>
            <a:prstGeom prst="rightBrace">
              <a:avLst>
                <a:gd name="adj1" fmla="val 69667"/>
                <a:gd name="adj2" fmla="val 5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2" name="Textfeld 41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Richtungspfeil 33"/>
          <p:cNvSpPr/>
          <p:nvPr/>
        </p:nvSpPr>
        <p:spPr>
          <a:xfrm>
            <a:off x="237247" y="1101341"/>
            <a:ext cx="1518249" cy="595223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Aufbau</a:t>
            </a:r>
            <a:endParaRPr lang="de-DE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690113" y="1871933"/>
            <a:ext cx="3833742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Was: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Stände  ordern – GHV Abtsgmünd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Aufbau Stände (am Abend davor)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Abbau Stände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Aufbau  Garnituren (60 </a:t>
            </a:r>
            <a:r>
              <a:rPr lang="de-DE" sz="1400" dirty="0" err="1" smtClean="0">
                <a:sym typeface="Wingdings" pitchFamily="2" charset="2"/>
              </a:rPr>
              <a:t>Stk</a:t>
            </a:r>
            <a:r>
              <a:rPr lang="de-DE" sz="1400" dirty="0" smtClean="0">
                <a:sym typeface="Wingdings" pitchFamily="2" charset="2"/>
              </a:rPr>
              <a:t>.)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Abbau Garnituren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Aufbau Bühne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Abbau Bühne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Technik wie Stromversorgung, Mikro-Anlage(n)</a:t>
            </a:r>
            <a:endParaRPr lang="de-DE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709403" y="4603615"/>
            <a:ext cx="53398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Wer: </a:t>
            </a:r>
          </a:p>
          <a:p>
            <a:r>
              <a:rPr lang="de-DE" sz="1400" dirty="0" smtClean="0"/>
              <a:t>Pro Klasse  2 Helfer Aufbau und 2 Helfer Abbau</a:t>
            </a:r>
          </a:p>
          <a:p>
            <a:r>
              <a:rPr lang="de-DE" sz="1400" dirty="0" smtClean="0"/>
              <a:t>Gerne auch Schüler der 8-Klassen, wie letztes Jahr hatte super geklappt</a:t>
            </a:r>
            <a:endParaRPr lang="de-DE" sz="1400" dirty="0"/>
          </a:p>
        </p:txBody>
      </p:sp>
      <p:sp>
        <p:nvSpPr>
          <p:cNvPr id="20" name="Richtungspfeil 19"/>
          <p:cNvSpPr/>
          <p:nvPr/>
        </p:nvSpPr>
        <p:spPr>
          <a:xfrm>
            <a:off x="1942401" y="1099388"/>
            <a:ext cx="1518249" cy="595223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Abbau</a:t>
            </a:r>
            <a:endParaRPr lang="de-DE" sz="1400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feld 17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628868" y="1243568"/>
            <a:ext cx="62549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ALLE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97032" y="1777030"/>
            <a:ext cx="3967881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Was: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</a:t>
            </a:r>
            <a:r>
              <a:rPr lang="de-DE" sz="1400" dirty="0" err="1" smtClean="0">
                <a:sym typeface="Wingdings" pitchFamily="2" charset="2"/>
              </a:rPr>
              <a:t>Grillgut</a:t>
            </a:r>
            <a:r>
              <a:rPr lang="de-DE" sz="1400" dirty="0" smtClean="0">
                <a:sym typeface="Wingdings" pitchFamily="2" charset="2"/>
              </a:rPr>
              <a:t> ordern (Thüringer, Rote)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Wecken ordern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Team suchen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Einteilung in Schichten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Senf, Ketchup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Auf- und Abbau Stand (Technik, etc..)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Grill putzen 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WKD-Info als Auslage für Stände (kommt zentral)</a:t>
            </a:r>
            <a:endParaRPr lang="de-DE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6186488" y="1224480"/>
            <a:ext cx="219803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MENGEN: </a:t>
            </a:r>
          </a:p>
          <a:p>
            <a:endParaRPr lang="de-DE" sz="800" b="1" u="sng" dirty="0" smtClean="0"/>
          </a:p>
          <a:p>
            <a:r>
              <a:rPr lang="de-DE" sz="1400" dirty="0" smtClean="0"/>
              <a:t>2012 :	100 Steak</a:t>
            </a:r>
          </a:p>
          <a:p>
            <a:r>
              <a:rPr lang="de-DE" sz="1400" dirty="0" smtClean="0"/>
              <a:t>	50 Rote</a:t>
            </a:r>
          </a:p>
          <a:p>
            <a:r>
              <a:rPr lang="de-DE" sz="1400" dirty="0" smtClean="0"/>
              <a:t>	150 Thüringer</a:t>
            </a:r>
          </a:p>
          <a:p>
            <a:endParaRPr lang="de-DE" sz="1400" dirty="0" smtClean="0"/>
          </a:p>
          <a:p>
            <a:r>
              <a:rPr lang="de-DE" sz="1400" dirty="0" smtClean="0"/>
              <a:t>2013: 	150 Steak</a:t>
            </a:r>
            <a:br>
              <a:rPr lang="de-DE" sz="1400" dirty="0" smtClean="0"/>
            </a:br>
            <a:r>
              <a:rPr lang="de-DE" sz="1400" dirty="0" smtClean="0"/>
              <a:t>	80 Rote</a:t>
            </a:r>
          </a:p>
          <a:p>
            <a:r>
              <a:rPr lang="de-DE" sz="1400" dirty="0" smtClean="0"/>
              <a:t>	200 Thüringer</a:t>
            </a:r>
          </a:p>
          <a:p>
            <a:endParaRPr lang="de-DE" sz="1400" dirty="0" smtClean="0"/>
          </a:p>
          <a:p>
            <a:r>
              <a:rPr lang="de-DE" sz="1400" b="1" dirty="0" smtClean="0">
                <a:solidFill>
                  <a:srgbClr val="FF0000"/>
                </a:solidFill>
              </a:rPr>
              <a:t>2014:	100 Rote</a:t>
            </a:r>
          </a:p>
          <a:p>
            <a:r>
              <a:rPr lang="de-DE" sz="1400" b="1" dirty="0" smtClean="0">
                <a:solidFill>
                  <a:srgbClr val="FF0000"/>
                </a:solidFill>
              </a:rPr>
              <a:t>	250 Thüringer</a:t>
            </a:r>
          </a:p>
          <a:p>
            <a:r>
              <a:rPr lang="de-DE" sz="1400" b="1" dirty="0" smtClean="0">
                <a:solidFill>
                  <a:srgbClr val="FF0000"/>
                </a:solidFill>
              </a:rPr>
              <a:t>	200+ 50 Nach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759292" y="4430592"/>
            <a:ext cx="27039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LIEFERANTEN: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b="1" dirty="0" smtClean="0">
                <a:sym typeface="Wingdings" pitchFamily="2" charset="2"/>
              </a:rPr>
              <a:t> Diepelt – 350 Wecken  </a:t>
            </a:r>
            <a:br>
              <a:rPr lang="de-DE" sz="1400" b="1" dirty="0" smtClean="0">
                <a:sym typeface="Wingdings" pitchFamily="2" charset="2"/>
              </a:rPr>
            </a:br>
            <a:r>
              <a:rPr lang="de-DE" sz="1400" b="1" dirty="0" smtClean="0">
                <a:sym typeface="Wingdings" pitchFamily="2" charset="2"/>
              </a:rPr>
              <a:t>2. Fl. Kühne Senf 875ml. ,</a:t>
            </a:r>
          </a:p>
          <a:p>
            <a:r>
              <a:rPr lang="de-DE" sz="1400" b="1" dirty="0" smtClean="0">
                <a:sym typeface="Wingdings" pitchFamily="2" charset="2"/>
              </a:rPr>
              <a:t>2 Flaschen Tomatenketchup 80ml.</a:t>
            </a:r>
          </a:p>
        </p:txBody>
      </p:sp>
      <p:sp>
        <p:nvSpPr>
          <p:cNvPr id="32" name="Rechteck 31"/>
          <p:cNvSpPr/>
          <p:nvPr/>
        </p:nvSpPr>
        <p:spPr>
          <a:xfrm>
            <a:off x="692150" y="1155460"/>
            <a:ext cx="1147313" cy="48307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GRILLEN</a:t>
            </a:r>
            <a:endParaRPr lang="de-DE" b="1" dirty="0"/>
          </a:p>
        </p:txBody>
      </p:sp>
      <p:sp>
        <p:nvSpPr>
          <p:cNvPr id="38" name="Ellipse 37"/>
          <p:cNvSpPr/>
          <p:nvPr/>
        </p:nvSpPr>
        <p:spPr>
          <a:xfrm>
            <a:off x="155275" y="1172713"/>
            <a:ext cx="431321" cy="44857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feld 17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201512" y="1243568"/>
            <a:ext cx="16257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Klassen 5a + 5b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692150" y="1060574"/>
            <a:ext cx="1147313" cy="48307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GRILLEN</a:t>
            </a:r>
            <a:endParaRPr lang="de-DE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269476" y="1575878"/>
            <a:ext cx="5516382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Equipment: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Gasgrill für Würste und Steak (kommt von Schule)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Gasflaschen von Schule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Schürzen für Griller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Einmal-Handschuhe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Feuerlöscher am Grill (Schule)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Messer für Wecken aufschneiden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Mülltüte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Wischlumpen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Gelegenheit f. Hände waschen im Stand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Infoblatt über Inhaltsstoffe (Lieferant)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Grillzangen (über Lieferant)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Küchentücher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Kühlmöglichkeit Grillgut (Kühlschränke – kommt von Harald)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Eimer mit Wasser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Tischdecken für Stände (sind vorhanden an der Schule)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Schilder und Preislisten aufhängen bzw. auslegen (kommen zentral)</a:t>
            </a:r>
            <a:endParaRPr lang="de-DE" sz="1400" dirty="0"/>
          </a:p>
        </p:txBody>
      </p:sp>
      <p:sp>
        <p:nvSpPr>
          <p:cNvPr id="34" name="Ellipse 33"/>
          <p:cNvSpPr/>
          <p:nvPr/>
        </p:nvSpPr>
        <p:spPr>
          <a:xfrm>
            <a:off x="155275" y="1077827"/>
            <a:ext cx="431321" cy="44857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feld 14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201512" y="1243568"/>
            <a:ext cx="16257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Klassen 5a + 5b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550325" y="1397000"/>
            <a:ext cx="24207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LIEFERANTEN: </a:t>
            </a:r>
          </a:p>
          <a:p>
            <a:endParaRPr lang="de-DE" sz="1400" b="1" u="sng" dirty="0" smtClean="0"/>
          </a:p>
          <a:p>
            <a:r>
              <a:rPr lang="de-DE" sz="1400" dirty="0" smtClean="0"/>
              <a:t>Diepelt, Abtsgmünd</a:t>
            </a:r>
          </a:p>
          <a:p>
            <a:r>
              <a:rPr lang="de-DE" sz="1400" dirty="0" smtClean="0"/>
              <a:t>In 2013: 2 Pack Kaffee, </a:t>
            </a:r>
            <a:br>
              <a:rPr lang="de-DE" sz="1400" dirty="0" smtClean="0"/>
            </a:br>
            <a:r>
              <a:rPr lang="de-DE" sz="1400" dirty="0" smtClean="0"/>
              <a:t>2 Pack Würfelzucker, </a:t>
            </a:r>
          </a:p>
          <a:p>
            <a:r>
              <a:rPr lang="de-DE" sz="1400" dirty="0" smtClean="0"/>
              <a:t>1 Pack H-Milch, </a:t>
            </a:r>
          </a:p>
          <a:p>
            <a:r>
              <a:rPr lang="de-DE" sz="1400" dirty="0" smtClean="0"/>
              <a:t>2x Bärenmarke 320ml</a:t>
            </a:r>
          </a:p>
          <a:p>
            <a:endParaRPr lang="de-DE" sz="1400" dirty="0" smtClean="0"/>
          </a:p>
          <a:p>
            <a:r>
              <a:rPr lang="de-DE" sz="1400" b="1" u="sng" dirty="0" smtClean="0"/>
              <a:t>Kuchen:</a:t>
            </a:r>
          </a:p>
          <a:p>
            <a:r>
              <a:rPr lang="de-DE" sz="1400" b="1" dirty="0" smtClean="0">
                <a:sym typeface="Wingdings" pitchFamily="2" charset="2"/>
              </a:rPr>
              <a:t>(Jede Klasse bringt 3 Kuchen </a:t>
            </a:r>
          </a:p>
          <a:p>
            <a:r>
              <a:rPr lang="de-DE" sz="1400" b="1" dirty="0" smtClean="0">
                <a:sym typeface="Wingdings" pitchFamily="2" charset="2"/>
              </a:rPr>
              <a:t>bzw. frägt entsprechend ab)</a:t>
            </a:r>
          </a:p>
          <a:p>
            <a:endParaRPr lang="de-DE" sz="800" dirty="0" smtClean="0"/>
          </a:p>
        </p:txBody>
      </p:sp>
      <p:sp>
        <p:nvSpPr>
          <p:cNvPr id="38" name="Ellipse 37"/>
          <p:cNvSpPr/>
          <p:nvPr/>
        </p:nvSpPr>
        <p:spPr>
          <a:xfrm>
            <a:off x="155275" y="1172713"/>
            <a:ext cx="431321" cy="44857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692150" y="1759777"/>
            <a:ext cx="5570628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Was: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Einkauf: Kaffee, Zucker, Milch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Team rekrutieren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Einteilung in Schichten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Aufbau u. Abbau Stand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Aufbau Stand (Technik etc..)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Kuchen abfragen u. nach Art organisieren z.B. bei Mehrfachnennungen</a:t>
            </a:r>
          </a:p>
          <a:p>
            <a:endParaRPr lang="de-DE" sz="1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endParaRPr lang="de-DE" sz="1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Wichtig:  Angabe Inhaltsstoffe/Allergen</a:t>
            </a:r>
            <a:endParaRPr lang="de-DE" sz="1400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hteck 17"/>
          <p:cNvSpPr/>
          <p:nvPr/>
        </p:nvSpPr>
        <p:spPr>
          <a:xfrm>
            <a:off x="692150" y="1155460"/>
            <a:ext cx="1835390" cy="483079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KAFFEE-KUCHEN</a:t>
            </a:r>
            <a:endParaRPr lang="de-DE" b="1" dirty="0"/>
          </a:p>
        </p:txBody>
      </p:sp>
      <p:sp>
        <p:nvSpPr>
          <p:cNvPr id="16" name="Textfeld 15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201512" y="1243568"/>
            <a:ext cx="16257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Klassen 6a + 6b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491335"/>
            <a:ext cx="9144000" cy="366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flipH="1">
            <a:off x="6791643" y="1"/>
            <a:ext cx="45719" cy="1126836"/>
          </a:xfrm>
          <a:prstGeom prst="rect">
            <a:avLst/>
          </a:prstGeom>
          <a:solidFill>
            <a:srgbClr val="C00000">
              <a:alpha val="70000"/>
            </a:srgbClr>
          </a:solidFill>
          <a:ln w="12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flipV="1">
            <a:off x="0" y="814144"/>
            <a:ext cx="2475781" cy="4571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273891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AUFGABEN-ANGEBOT-STÄNDE</a:t>
            </a:r>
            <a:endParaRPr lang="de-DE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503155"/>
            <a:ext cx="676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pc="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SOMMERFEST 2015  -  PLANUNG/ORGANISATION</a:t>
            </a:r>
            <a:endParaRPr lang="de-DE" sz="1600" b="1" spc="3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92150" y="1826031"/>
            <a:ext cx="5266185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 smtClean="0"/>
              <a:t>Equipment: </a:t>
            </a:r>
          </a:p>
          <a:p>
            <a:endParaRPr lang="de-DE" sz="800" b="1" u="sng" dirty="0" smtClean="0"/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Geschirr (Mensa)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Geschirr spülen 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Schürzen für Helfer (selbst)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Einmal-Handschuhe (zentral)</a:t>
            </a:r>
          </a:p>
          <a:p>
            <a:r>
              <a:rPr lang="de-DE" sz="1400" dirty="0" smtClean="0">
                <a:sym typeface="Wingdings" pitchFamily="2" charset="2"/>
              </a:rPr>
              <a:t> Mülltüte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Schilder am Stand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Wischlumpen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Gelegenheit f. Hände waschen im Stand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Infoblatt über Inhaltsstoffe 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Küchentücher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Kühltheke  über Mensa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Kaffeemaschinen</a:t>
            </a:r>
            <a:r>
              <a:rPr lang="de-DE" sz="1100" dirty="0" smtClean="0">
                <a:sym typeface="Wingdings" pitchFamily="2" charset="2"/>
              </a:rPr>
              <a:t> (Kaffee über Extrakt und großen Behälter –</a:t>
            </a:r>
            <a:br>
              <a:rPr lang="de-DE" sz="1100" dirty="0" smtClean="0">
                <a:sym typeface="Wingdings" pitchFamily="2" charset="2"/>
              </a:rPr>
            </a:br>
            <a:r>
              <a:rPr lang="de-DE" sz="1100" dirty="0" smtClean="0">
                <a:sym typeface="Wingdings" pitchFamily="2" charset="2"/>
              </a:rPr>
              <a:t>       (über Thomas Jünger?)-, + 2 Pumpkannen+3 kl. Kannen, die von der Schule kommen)</a:t>
            </a:r>
          </a:p>
          <a:p>
            <a:r>
              <a:rPr lang="de-DE" sz="1100" dirty="0" smtClean="0">
                <a:sym typeface="Wingdings" pitchFamily="2" charset="2"/>
              </a:rPr>
              <a:t>            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Servietten (zentral)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Kuchenheber (kommt von Schule)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Zentrale Kuchenannahme in der Mensa (siehe Helferschreiben)</a:t>
            </a:r>
          </a:p>
          <a:p>
            <a:pPr>
              <a:buFont typeface="Wingdings"/>
              <a:buChar char="è"/>
            </a:pPr>
            <a:r>
              <a:rPr lang="de-DE" sz="1400" dirty="0" smtClean="0">
                <a:sym typeface="Wingdings" pitchFamily="2" charset="2"/>
              </a:rPr>
              <a:t> Beiblatt „Allergene Stoffe“ </a:t>
            </a:r>
            <a:r>
              <a:rPr lang="de-DE" sz="1400" smtClean="0">
                <a:sym typeface="Wingdings" pitchFamily="2" charset="2"/>
              </a:rPr>
              <a:t>siehe Rundschreiben</a:t>
            </a:r>
            <a:endParaRPr lang="de-DE" sz="1400" dirty="0"/>
          </a:p>
        </p:txBody>
      </p:sp>
      <p:sp>
        <p:nvSpPr>
          <p:cNvPr id="34" name="Ellipse 33"/>
          <p:cNvSpPr/>
          <p:nvPr/>
        </p:nvSpPr>
        <p:spPr>
          <a:xfrm>
            <a:off x="155275" y="1172713"/>
            <a:ext cx="431321" cy="44857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 cstate="print"/>
          <a:srcRect r="7410"/>
          <a:stretch>
            <a:fillRect/>
          </a:stretch>
        </p:blipFill>
        <p:spPr bwMode="auto">
          <a:xfrm>
            <a:off x="6180738" y="4377816"/>
            <a:ext cx="2963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hteck 17"/>
          <p:cNvSpPr/>
          <p:nvPr/>
        </p:nvSpPr>
        <p:spPr>
          <a:xfrm>
            <a:off x="692150" y="1155460"/>
            <a:ext cx="1835390" cy="483079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KAFFEE-KUCHEN</a:t>
            </a:r>
            <a:endParaRPr lang="de-DE" b="1" dirty="0"/>
          </a:p>
        </p:txBody>
      </p:sp>
      <p:sp>
        <p:nvSpPr>
          <p:cNvPr id="15" name="Textfeld 14"/>
          <p:cNvSpPr txBox="1"/>
          <p:nvPr/>
        </p:nvSpPr>
        <p:spPr>
          <a:xfrm rot="245316">
            <a:off x="8262637" y="5391172"/>
            <a:ext cx="703269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95000"/>
                  </a:schemeClr>
                </a:solidFill>
                <a:latin typeface="Basic Sans Heavy SF" pitchFamily="34" charset="0"/>
              </a:rPr>
              <a:t>2015</a:t>
            </a:r>
            <a:endParaRPr lang="de-DE" sz="2000" dirty="0">
              <a:solidFill>
                <a:schemeClr val="bg1">
                  <a:lumMod val="95000"/>
                </a:schemeClr>
              </a:solidFill>
              <a:latin typeface="Basic Sans Heavy SF" pitchFamily="34" charset="0"/>
            </a:endParaRPr>
          </a:p>
        </p:txBody>
      </p:sp>
      <p:sp>
        <p:nvSpPr>
          <p:cNvPr id="16" name="Geschweifte Klammer rechts 15"/>
          <p:cNvSpPr/>
          <p:nvPr/>
        </p:nvSpPr>
        <p:spPr>
          <a:xfrm>
            <a:off x="2319453" y="2196791"/>
            <a:ext cx="178420" cy="4014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2442118" y="2196791"/>
            <a:ext cx="2152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entfällt da Pappteller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3201512" y="1243568"/>
            <a:ext cx="16257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Klassen 6a + 6b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7169576" y="449999"/>
            <a:ext cx="16001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Trebuchet MS" pitchFamily="34" charset="0"/>
              </a:rPr>
              <a:t>Name der Schule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1174</Words>
  <Application>Microsoft Office PowerPoint</Application>
  <PresentationFormat>Bildschirmpräsentation (4:3)</PresentationFormat>
  <Paragraphs>357</Paragraphs>
  <Slides>16</Slides>
  <Notes>16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Haupt</dc:creator>
  <cp:lastModifiedBy>Gerd Haupt</cp:lastModifiedBy>
  <cp:revision>48</cp:revision>
  <dcterms:created xsi:type="dcterms:W3CDTF">2014-05-23T10:56:58Z</dcterms:created>
  <dcterms:modified xsi:type="dcterms:W3CDTF">2017-02-05T15:12:38Z</dcterms:modified>
</cp:coreProperties>
</file>